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xygen" panose="02000503000000000000" pitchFamily="2" charset="77"/>
      <p:regular r:id="rId9"/>
      <p:bold r:id="rId10"/>
    </p:embeddedFont>
    <p:embeddedFont>
      <p:font typeface="Oxygen Light" panose="020F0302020204030204" pitchFamily="34" charset="0"/>
      <p:regular r:id="rId11"/>
      <p:bold r:id="rId12"/>
    </p:embeddedFont>
    <p:embeddedFont>
      <p:font typeface="Poppins" pitchFamily="2" charset="77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Thin" panose="020F03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gF2VIGTbmkMbF67iu/y+tiAJGifw==" r:id="rId26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j3JyR6bTjjaBb59D+ABpTDQhR+BQ==" r:id="rId2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EEA2FE-4623-47AA-AFBA-30E2D36C544E}">
  <a:tblStyle styleId="{88EEA2FE-4623-47AA-AFBA-30E2D36C544E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9"/>
  </p:normalViewPr>
  <p:slideViewPr>
    <p:cSldViewPr snapToGrid="0">
      <p:cViewPr>
        <p:scale>
          <a:sx n="140" d="100"/>
          <a:sy n="140" d="100"/>
        </p:scale>
        <p:origin x="44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21">
  <p:cSld name="BLANK_1">
    <p:bg>
      <p:bgPr>
        <a:solidFill>
          <a:srgbClr val="211B49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462775" y="411275"/>
            <a:ext cx="62184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2">
  <p:cSld name="TITLE_5">
    <p:bg>
      <p:bgPr>
        <a:solidFill>
          <a:srgbClr val="211B4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1172175" y="1367250"/>
            <a:ext cx="7584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Char char="●"/>
              <a:defRPr sz="3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1172176" y="2910325"/>
            <a:ext cx="758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3825" y="4660500"/>
            <a:ext cx="850174" cy="4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1 1">
  <p:cSld name="TITLE_6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52400" y="2542925"/>
            <a:ext cx="2117076" cy="2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r="9329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172175" y="1367250"/>
            <a:ext cx="7584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Char char="●"/>
              <a:defRPr sz="3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1172176" y="2910325"/>
            <a:ext cx="758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2695325"/>
            <a:ext cx="2117076" cy="2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 rot="5400000">
            <a:off x="7026790" y="33555"/>
            <a:ext cx="2027899" cy="19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3825" y="4660500"/>
            <a:ext cx="850174" cy="4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1">
  <p:cSld name="TITLE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52400" y="2542925"/>
            <a:ext cx="2117076" cy="2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 rotWithShape="1">
          <a:blip r:embed="rId3">
            <a:alphaModFix/>
          </a:blip>
          <a:srcRect r="9329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172175" y="1367250"/>
            <a:ext cx="7584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Char char="●"/>
              <a:defRPr sz="3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1172176" y="2910325"/>
            <a:ext cx="758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2695325"/>
            <a:ext cx="2117076" cy="2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 rot="5400000">
            <a:off x="7026790" y="33555"/>
            <a:ext cx="2027899" cy="19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3825" y="4660500"/>
            <a:ext cx="850174" cy="4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5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r="9329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2695575" y="0"/>
            <a:ext cx="6448500" cy="5143500"/>
          </a:xfrm>
          <a:prstGeom prst="rect">
            <a:avLst/>
          </a:prstGeom>
          <a:solidFill>
            <a:srgbClr val="F6F7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825" y="4660500"/>
            <a:ext cx="850174" cy="4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20200" y="1671950"/>
            <a:ext cx="20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Char char="●"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 rot="-5400000" flipH="1">
            <a:off x="99065" y="73430"/>
            <a:ext cx="2027899" cy="19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nyk Theme 2019">
  <p:cSld name="Title &amp; Bullets Dark">
    <p:bg>
      <p:bgPr>
        <a:gradFill>
          <a:gsLst>
            <a:gs pos="0">
              <a:srgbClr val="70389F"/>
            </a:gs>
            <a:gs pos="100000">
              <a:srgbClr val="392FA0"/>
            </a:gs>
          </a:gsLst>
          <a:lin ang="2700006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/>
        </p:nvSpPr>
        <p:spPr>
          <a:xfrm>
            <a:off x="795575" y="-15497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7">
  <p:cSld name="TITLE_1_4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 r="9329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2991900" y="0"/>
            <a:ext cx="6152100" cy="5143500"/>
          </a:xfrm>
          <a:prstGeom prst="rect">
            <a:avLst/>
          </a:prstGeom>
          <a:solidFill>
            <a:srgbClr val="F6F7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825" y="4660500"/>
            <a:ext cx="850174" cy="4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 rot="5400000" flipH="1">
            <a:off x="-402898" y="105179"/>
            <a:ext cx="2874651" cy="25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22">
  <p:cSld name="BLANK_1_2">
    <p:bg>
      <p:bgPr>
        <a:solidFill>
          <a:srgbClr val="211B49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04850" y="1930925"/>
            <a:ext cx="394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400"/>
              <a:buFont typeface="Poppins"/>
              <a:buChar char="●"/>
              <a:defRPr sz="1400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20">
  <p:cSld name="TITLE_1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 r="9329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/>
          <p:nvPr/>
        </p:nvSpPr>
        <p:spPr>
          <a:xfrm>
            <a:off x="75" y="0"/>
            <a:ext cx="9144000" cy="4764000"/>
          </a:xfrm>
          <a:prstGeom prst="rect">
            <a:avLst/>
          </a:prstGeom>
          <a:solidFill>
            <a:srgbClr val="F6F7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825" y="4716171"/>
            <a:ext cx="850174" cy="4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0" y="3688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Poppins"/>
              <a:buChar char="●"/>
              <a:defRPr sz="1400" b="1" i="0" u="none" strike="noStrike" cap="none">
                <a:solidFill>
                  <a:srgbClr val="1B1B3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75" y="1014375"/>
            <a:ext cx="9144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Poppins"/>
              <a:buNone/>
              <a:defRPr sz="1400" b="1" i="0" u="none" strike="noStrike" cap="none">
                <a:solidFill>
                  <a:srgbClr val="1B1B3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3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/>
          <p:nvPr/>
        </p:nvSpPr>
        <p:spPr>
          <a:xfrm>
            <a:off x="2914650" y="790575"/>
            <a:ext cx="517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 1">
  <p:cSld name="4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95300" y="131564"/>
            <a:ext cx="8153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95300" y="1276350"/>
            <a:ext cx="81534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600250" y="4728845"/>
            <a:ext cx="3128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366899" y="4728845"/>
            <a:ext cx="202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70389F"/>
            </a:gs>
            <a:gs pos="100000">
              <a:srgbClr val="392FA0"/>
            </a:gs>
          </a:gsLst>
          <a:lin ang="2698631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Google Shape;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66575" y="4839774"/>
            <a:ext cx="409650" cy="2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95657" y="80903"/>
            <a:ext cx="923400" cy="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</a:pPr>
            <a:r>
              <a:rPr lang="en" sz="800" b="0" i="1" u="none" strike="noStrike" cap="none">
                <a:solidFill>
                  <a:srgbClr val="FFFFFF"/>
                </a:solidFill>
                <a:latin typeface="Oxygen Light"/>
                <a:ea typeface="Oxygen Light"/>
                <a:cs typeface="Oxygen Light"/>
                <a:sym typeface="Oxygen Light"/>
              </a:rPr>
              <a:t>confidential</a:t>
            </a:r>
            <a:r>
              <a:rPr lang="en" sz="8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 </a:t>
            </a:r>
            <a:endParaRPr sz="800" b="0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171857" y="4835715"/>
            <a:ext cx="923400" cy="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Snyk.io</a:t>
            </a:r>
            <a:endParaRPr sz="1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/>
          <p:nvPr/>
        </p:nvSpPr>
        <p:spPr>
          <a:xfrm>
            <a:off x="0" y="-24600"/>
            <a:ext cx="9144000" cy="513000"/>
          </a:xfrm>
          <a:prstGeom prst="rect">
            <a:avLst/>
          </a:prstGeom>
          <a:gradFill>
            <a:gsLst>
              <a:gs pos="0">
                <a:srgbClr val="DF53A7"/>
              </a:gs>
              <a:gs pos="100000">
                <a:srgbClr val="211B4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561650" y="1028250"/>
            <a:ext cx="26016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With the combination of Snyk Code and the Bright dev-centric DAST 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solution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organizations can detect a broader range of security vulnerabilities, covering both c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ode-level and “black box”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testing.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Customers benefit from early vulnerability detection, reduction in false-positives with execution testing well before production, and integration into the CI/CD workflow.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3495675" y="1609425"/>
            <a:ext cx="2601600" cy="1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9C748"/>
                </a:solidFill>
                <a:latin typeface="Poppins"/>
                <a:ea typeface="Poppins"/>
                <a:cs typeface="Poppins"/>
                <a:sym typeface="Poppins"/>
              </a:rPr>
              <a:t>TARGET </a:t>
            </a:r>
            <a:r>
              <a:rPr lang="en" sz="1000" b="1" i="0" u="none" strike="noStrike" cap="none">
                <a:solidFill>
                  <a:srgbClr val="F9C748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PERSONAS</a:t>
            </a:r>
            <a:endParaRPr sz="1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AutoNum type="arabicPeriod"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Bright: AppSec, Developers, DevSecOps, DevOps </a:t>
            </a:r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AutoNum type="arabicPeriod"/>
            </a:pPr>
            <a:r>
              <a:rPr lang="en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Snyk: Developers, Engineers with with influence from Security leaders: CISO, VP of Security, Director of IT Security</a:t>
            </a:r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7" name="Google Shape;117;p1"/>
          <p:cNvCxnSpPr/>
          <p:nvPr/>
        </p:nvCxnSpPr>
        <p:spPr>
          <a:xfrm flipH="1">
            <a:off x="3611600" y="838359"/>
            <a:ext cx="2476500" cy="14091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18" name="Google Shape;118;p1"/>
          <p:cNvSpPr/>
          <p:nvPr/>
        </p:nvSpPr>
        <p:spPr>
          <a:xfrm>
            <a:off x="6285251" y="710225"/>
            <a:ext cx="28974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53675" rIns="107350" bIns="53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F9C748"/>
                </a:solidFill>
                <a:latin typeface="Poppins"/>
                <a:ea typeface="Poppins"/>
                <a:cs typeface="Poppins"/>
                <a:sym typeface="Poppins"/>
              </a:rPr>
              <a:t>WHEN YOU’RE LIKELY TO RUN INTO </a:t>
            </a:r>
            <a:r>
              <a:rPr lang="en" sz="1000" b="1" dirty="0">
                <a:solidFill>
                  <a:srgbClr val="F9C748"/>
                </a:solidFill>
                <a:latin typeface="Poppins"/>
                <a:ea typeface="Poppins"/>
                <a:cs typeface="Poppins"/>
                <a:sym typeface="Poppins"/>
              </a:rPr>
              <a:t>BRIGHT</a:t>
            </a:r>
            <a:r>
              <a:rPr lang="en" sz="1000" b="1" i="0" u="none" strike="noStrike" cap="none" dirty="0">
                <a:solidFill>
                  <a:srgbClr val="F9C748"/>
                </a:solidFill>
                <a:latin typeface="Poppins"/>
                <a:ea typeface="Poppins"/>
                <a:cs typeface="Poppins"/>
                <a:sym typeface="Poppins"/>
              </a:rPr>
              <a:t> ACCOUNTS</a:t>
            </a:r>
            <a:endParaRPr sz="1000" b="1" i="0" u="none" strike="noStrike" cap="none" dirty="0">
              <a:solidFill>
                <a:srgbClr val="F9C7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F9C74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Financial services, healthcare, high tech, government </a:t>
            </a:r>
            <a:endParaRPr sz="10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19" name="Google Shape;119;p1"/>
          <p:cNvGraphicFramePr/>
          <p:nvPr/>
        </p:nvGraphicFramePr>
        <p:xfrm>
          <a:off x="133350" y="2839145"/>
          <a:ext cx="2914650" cy="2232475"/>
        </p:xfrm>
        <a:graphic>
          <a:graphicData uri="http://schemas.openxmlformats.org/drawingml/2006/table">
            <a:tbl>
              <a:tblPr firstRow="1" bandRow="1">
                <a:noFill/>
                <a:tableStyleId>{88EEA2FE-4623-47AA-AFBA-30E2D36C544E}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211B4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IT WORKS  </a:t>
                      </a:r>
                      <a:endParaRPr sz="800" b="1" u="none" strike="noStrike" cap="none">
                        <a:solidFill>
                          <a:srgbClr val="211B4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14325" marR="114325" marT="46775" marB="46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03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7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700">
                <a:tc>
                  <a:txBody>
                    <a:bodyPr/>
                    <a:lstStyle/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Poppins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Snyk </a:t>
                      </a: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 scans source code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Poppins"/>
                        <a:buChar char="●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Bright runs tests against running code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Poppins"/>
                        <a:buChar char="●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Bright shows correlated issues and they are presented to developers for immediate remediation. 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25" marR="114325" marT="46775" marB="46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03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0" name="Google Shape;120;p1"/>
          <p:cNvGraphicFramePr/>
          <p:nvPr/>
        </p:nvGraphicFramePr>
        <p:xfrm>
          <a:off x="6096000" y="2839145"/>
          <a:ext cx="2914650" cy="2270220"/>
        </p:xfrm>
        <a:graphic>
          <a:graphicData uri="http://schemas.openxmlformats.org/drawingml/2006/table">
            <a:tbl>
              <a:tblPr firstRow="1" bandRow="1">
                <a:noFill/>
                <a:tableStyleId>{88EEA2FE-4623-47AA-AFBA-30E2D36C544E}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WHEN/HOW TO MENTION THE PARTNERSHIP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14325" marR="114325" marT="46775" marB="46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B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4750">
                <a:tc>
                  <a:txBody>
                    <a:bodyPr/>
                    <a:lstStyle/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 </a:t>
                      </a: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interested in an integrated SAST and DAST solution 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 is interested in maximizing ROI on both SAST and DAST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 is frustrated with an existing DAST solution (e.g. too many false-positives or no CI/CD integration)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accent2"/>
                          </a:solidFill>
                          <a:highlight>
                            <a:srgbClr val="00FF0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endParaRPr sz="1000" u="none" strike="noStrike" cap="none">
                        <a:solidFill>
                          <a:schemeClr val="accent2"/>
                        </a:solidFill>
                        <a:highlight>
                          <a:srgbClr val="00FF00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accent2"/>
                        </a:solidFill>
                        <a:highlight>
                          <a:srgbClr val="00FF00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14325" marR="114325" marT="46775" marB="46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1" name="Google Shape;121;p1"/>
          <p:cNvGraphicFramePr/>
          <p:nvPr/>
        </p:nvGraphicFramePr>
        <p:xfrm>
          <a:off x="3114675" y="2839145"/>
          <a:ext cx="2914650" cy="2298450"/>
        </p:xfrm>
        <a:graphic>
          <a:graphicData uri="http://schemas.openxmlformats.org/drawingml/2006/table">
            <a:tbl>
              <a:tblPr firstRow="1" bandRow="1">
                <a:noFill/>
                <a:tableStyleId>{88EEA2FE-4623-47AA-AFBA-30E2D36C544E}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INTEGRATION BENEFITS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14325" marR="114325" marT="46775" marB="46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5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250">
                <a:tc>
                  <a:txBody>
                    <a:bodyPr/>
                    <a:lstStyle/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Earlier detection in the SDLC in the dev’s local environment</a:t>
                      </a:r>
                      <a:endParaRPr sz="1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builds in the pipeline</a:t>
                      </a:r>
                      <a:r>
                        <a:rPr lang="en" sz="1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          </a:ext>
                          </a:extLst>
                        </a:rPr>
                        <a:t> before production</a:t>
                      </a:r>
                      <a:endParaRPr sz="1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false-positives with cross-validation of findings</a:t>
                      </a:r>
                      <a:endParaRPr sz="1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Integration with CI/CD workflow 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25" marR="114325" marT="46775" marB="46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Google Shape;122;p1"/>
          <p:cNvSpPr/>
          <p:nvPr/>
        </p:nvSpPr>
        <p:spPr>
          <a:xfrm>
            <a:off x="6285250" y="1616500"/>
            <a:ext cx="2639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53675" rIns="107350" bIns="53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F9C748"/>
                </a:solidFill>
                <a:latin typeface="Poppins"/>
                <a:ea typeface="Poppins"/>
                <a:cs typeface="Poppins"/>
                <a:sym typeface="Poppins"/>
              </a:rPr>
              <a:t>WHEN YOU’RE LIKELY TO RUN INTO SNYK ACCOUNTS </a:t>
            </a:r>
            <a:endParaRPr sz="1000" b="1" i="0" u="none" strike="noStrike" cap="none" dirty="0">
              <a:solidFill>
                <a:srgbClr val="F9C74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F9C74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Focus on enterprise and mid-market. </a:t>
            </a:r>
            <a:r>
              <a:rPr lang="en" sz="10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Strong in </a:t>
            </a: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Financial Services  and </a:t>
            </a:r>
            <a:r>
              <a:rPr lang="en" sz="10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Tech Services</a:t>
            </a:r>
            <a:endParaRPr sz="10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3451650" y="722150"/>
            <a:ext cx="26391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9C748"/>
                </a:solidFill>
                <a:latin typeface="Poppins"/>
                <a:ea typeface="Poppins"/>
                <a:cs typeface="Poppins"/>
                <a:sym typeface="Poppins"/>
              </a:rPr>
              <a:t>PRODUCTS &amp; PLANS NEEDED </a:t>
            </a:r>
            <a:endParaRPr sz="1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Snyk 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Code</a:t>
            </a:r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Bright DAST </a:t>
            </a:r>
            <a:endParaRPr sz="1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38100" y="75450"/>
            <a:ext cx="71928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53675" rIns="107350" bIns="53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Snyk and</a:t>
            </a:r>
            <a:r>
              <a:rPr lang="en" sz="1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Bright Helping Organizations </a:t>
            </a:r>
            <a:r>
              <a:rPr lang="en" sz="1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Shift Left</a:t>
            </a:r>
            <a:r>
              <a:rPr lang="en" sz="1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5" name="Google Shape;125;p1"/>
          <p:cNvGrpSpPr/>
          <p:nvPr/>
        </p:nvGrpSpPr>
        <p:grpSpPr>
          <a:xfrm>
            <a:off x="22052" y="2678662"/>
            <a:ext cx="513000" cy="513000"/>
            <a:chOff x="57161" y="2467616"/>
            <a:chExt cx="513000" cy="513000"/>
          </a:xfrm>
        </p:grpSpPr>
        <p:sp>
          <p:nvSpPr>
            <p:cNvPr id="126" name="Google Shape;126;p1"/>
            <p:cNvSpPr/>
            <p:nvPr/>
          </p:nvSpPr>
          <p:spPr>
            <a:xfrm>
              <a:off x="57161" y="2467616"/>
              <a:ext cx="513000" cy="513000"/>
            </a:xfrm>
            <a:prstGeom prst="ellipse">
              <a:avLst/>
            </a:pr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51448" y="2561964"/>
              <a:ext cx="324600" cy="324600"/>
            </a:xfrm>
            <a:prstGeom prst="ellipse">
              <a:avLst/>
            </a:prstGeom>
            <a:solidFill>
              <a:srgbClr val="DF5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 txBox="1"/>
            <p:nvPr/>
          </p:nvSpPr>
          <p:spPr>
            <a:xfrm>
              <a:off x="170779" y="2530254"/>
              <a:ext cx="27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9" name="Google Shape;129;p1"/>
          <p:cNvSpPr/>
          <p:nvPr/>
        </p:nvSpPr>
        <p:spPr>
          <a:xfrm>
            <a:off x="57161" y="594383"/>
            <a:ext cx="513000" cy="513000"/>
          </a:xfrm>
          <a:prstGeom prst="ellipse">
            <a:avLst/>
          </a:prstGeom>
          <a:solidFill>
            <a:srgbClr val="211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51448" y="688731"/>
            <a:ext cx="324600" cy="324600"/>
          </a:xfrm>
          <a:prstGeom prst="ellipse">
            <a:avLst/>
          </a:prstGeom>
          <a:solidFill>
            <a:srgbClr val="DF53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177160" y="657021"/>
            <a:ext cx="27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552250" y="69123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2-Minute Overview</a:t>
            </a:r>
            <a:endParaRPr sz="12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537600" y="5083550"/>
            <a:ext cx="13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"/>
          <p:cNvPicPr preferRelativeResize="0"/>
          <p:nvPr/>
        </p:nvPicPr>
        <p:blipFill rotWithShape="1">
          <a:blip r:embed="rId3">
            <a:alphaModFix/>
          </a:blip>
          <a:srcRect r="52179" b="9811"/>
          <a:stretch/>
        </p:blipFill>
        <p:spPr>
          <a:xfrm>
            <a:off x="7260705" y="122084"/>
            <a:ext cx="827062" cy="27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logo, graphics, font, symbol&#10;&#10;Description automatically generated">
            <a:extLst>
              <a:ext uri="{FF2B5EF4-FFF2-40B4-BE49-F238E27FC236}">
                <a16:creationId xmlns:a16="http://schemas.microsoft.com/office/drawing/2014/main" id="{284C1EC1-5286-95E4-4161-E4710E98A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767" y="122084"/>
            <a:ext cx="806778" cy="2658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nyk Theme 2019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Macintosh PowerPoint</Application>
  <PresentationFormat>On-screen Show (16:9)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Oxygen Light</vt:lpstr>
      <vt:lpstr>Times New Roman</vt:lpstr>
      <vt:lpstr>Roboto Thin</vt:lpstr>
      <vt:lpstr>Helvetica Neue</vt:lpstr>
      <vt:lpstr>Calibri</vt:lpstr>
      <vt:lpstr>Poppins</vt:lpstr>
      <vt:lpstr>Roboto</vt:lpstr>
      <vt:lpstr>Oxygen</vt:lpstr>
      <vt:lpstr>Snyk Theme 2019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Alina Yun</cp:lastModifiedBy>
  <cp:revision>1</cp:revision>
  <dcterms:modified xsi:type="dcterms:W3CDTF">2023-05-25T13:18:28Z</dcterms:modified>
</cp:coreProperties>
</file>